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Proxima Nova"/>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ProximaNova-bold.fntdata"/><Relationship Id="rId12"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roximaNova-boldItalic.fntdata"/><Relationship Id="rId14"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gif>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f1eec8057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f1eec8057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f1eec8057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f1eec8057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1eec8057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1eec8057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f1eec8057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f1eec8057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1eec8057f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1eec8057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Second Sprint Review</a:t>
            </a:r>
            <a:endParaRPr/>
          </a:p>
        </p:txBody>
      </p:sp>
      <p:sp>
        <p:nvSpPr>
          <p:cNvPr id="60" name="Google Shape;60;p13"/>
          <p:cNvSpPr txBox="1"/>
          <p:nvPr>
            <p:ph idx="1" type="subTitle"/>
          </p:nvPr>
        </p:nvSpPr>
        <p:spPr>
          <a:xfrm>
            <a:off x="510450" y="3182337"/>
            <a:ext cx="8123100" cy="12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Modeling With Cellular Automata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600"/>
              <a:t>Jacob Sampley</a:t>
            </a:r>
            <a:endParaRPr sz="1600"/>
          </a:p>
        </p:txBody>
      </p:sp>
      <p:pic>
        <p:nvPicPr>
          <p:cNvPr id="61" name="Google Shape;61;p13"/>
          <p:cNvPicPr preferRelativeResize="0"/>
          <p:nvPr/>
        </p:nvPicPr>
        <p:blipFill>
          <a:blip r:embed="rId3">
            <a:alphaModFix/>
          </a:blip>
          <a:stretch>
            <a:fillRect/>
          </a:stretch>
        </p:blipFill>
        <p:spPr>
          <a:xfrm>
            <a:off x="6109413" y="3084700"/>
            <a:ext cx="2524125" cy="1905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 wanted to accomplish</a:t>
            </a:r>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Narrowing of my research topic; “modeling with cellular automata” seems a bit too broad of a subject for the word requirement</a:t>
            </a:r>
            <a:endParaRPr/>
          </a:p>
          <a:p>
            <a:pPr indent="-342900" lvl="0" marL="457200" rtl="0" algn="l">
              <a:spcBef>
                <a:spcPts val="0"/>
              </a:spcBef>
              <a:spcAft>
                <a:spcPts val="0"/>
              </a:spcAft>
              <a:buSzPts val="1800"/>
              <a:buChar char="●"/>
            </a:pPr>
            <a:r>
              <a:rPr lang="en"/>
              <a:t>Construction of my research methodology</a:t>
            </a:r>
            <a:endParaRPr/>
          </a:p>
          <a:p>
            <a:pPr indent="-342900" lvl="0" marL="457200" rtl="0" algn="l">
              <a:spcBef>
                <a:spcPts val="0"/>
              </a:spcBef>
              <a:spcAft>
                <a:spcPts val="0"/>
              </a:spcAft>
              <a:buSzPts val="1800"/>
              <a:buChar char="●"/>
            </a:pPr>
            <a:r>
              <a:rPr lang="en"/>
              <a:t>Attempted validation of said methodology</a:t>
            </a:r>
            <a:endParaRPr/>
          </a:p>
          <a:p>
            <a:pPr indent="-342900" lvl="0" marL="457200" rtl="0" algn="l">
              <a:spcBef>
                <a:spcPts val="0"/>
              </a:spcBef>
              <a:spcAft>
                <a:spcPts val="0"/>
              </a:spcAft>
              <a:buSzPts val="1800"/>
              <a:buChar char="●"/>
            </a:pPr>
            <a:r>
              <a:rPr lang="en"/>
              <a:t>Acquisition of credible sources</a:t>
            </a:r>
            <a:endParaRPr/>
          </a:p>
          <a:p>
            <a:pPr indent="0" lvl="0" marL="457200" rtl="0" algn="l">
              <a:spcBef>
                <a:spcPts val="1200"/>
              </a:spcBef>
              <a:spcAft>
                <a:spcPts val="1200"/>
              </a:spcAft>
              <a:buNone/>
            </a:pPr>
            <a:r>
              <a:t/>
            </a:r>
            <a:endParaRPr/>
          </a:p>
        </p:txBody>
      </p:sp>
      <p:pic>
        <p:nvPicPr>
          <p:cNvPr id="68" name="Google Shape;68;p14"/>
          <p:cNvPicPr preferRelativeResize="0"/>
          <p:nvPr/>
        </p:nvPicPr>
        <p:blipFill>
          <a:blip r:embed="rId3">
            <a:alphaModFix/>
          </a:blip>
          <a:stretch>
            <a:fillRect/>
          </a:stretch>
        </p:blipFill>
        <p:spPr>
          <a:xfrm>
            <a:off x="5503700" y="2840475"/>
            <a:ext cx="2647950" cy="1905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 have accomplished</a:t>
            </a:r>
            <a:endParaRPr/>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Became more familiar with cellular automata</a:t>
            </a:r>
            <a:endParaRPr/>
          </a:p>
          <a:p>
            <a:pPr indent="-317500" lvl="1" marL="914400" rtl="0" algn="l">
              <a:spcBef>
                <a:spcPts val="0"/>
              </a:spcBef>
              <a:spcAft>
                <a:spcPts val="0"/>
              </a:spcAft>
              <a:buSzPts val="1400"/>
              <a:buChar char="○"/>
            </a:pPr>
            <a:r>
              <a:rPr lang="en"/>
              <a:t>Conway’s Game of Life can honestly be pretty fun if you have an idea of how it works</a:t>
            </a:r>
            <a:endParaRPr/>
          </a:p>
          <a:p>
            <a:pPr indent="-342900" lvl="0" marL="457200" rtl="0" algn="l">
              <a:spcBef>
                <a:spcPts val="0"/>
              </a:spcBef>
              <a:spcAft>
                <a:spcPts val="0"/>
              </a:spcAft>
              <a:buSzPts val="1800"/>
              <a:buChar char="●"/>
            </a:pPr>
            <a:r>
              <a:rPr lang="en"/>
              <a:t>Found potential narrower topics into which I could whittle my own </a:t>
            </a:r>
            <a:endParaRPr/>
          </a:p>
          <a:p>
            <a:pPr indent="-342900" lvl="0" marL="457200" rtl="0" algn="l">
              <a:spcBef>
                <a:spcPts val="0"/>
              </a:spcBef>
              <a:spcAft>
                <a:spcPts val="0"/>
              </a:spcAft>
              <a:buSzPts val="1800"/>
              <a:buChar char="●"/>
            </a:pPr>
            <a:r>
              <a:rPr lang="en"/>
              <a:t>Constructed a “methodology template”</a:t>
            </a:r>
            <a:endParaRPr/>
          </a:p>
          <a:p>
            <a:pPr indent="-317500" lvl="1" marL="914400" rtl="0" algn="l">
              <a:spcBef>
                <a:spcPts val="0"/>
              </a:spcBef>
              <a:spcAft>
                <a:spcPts val="0"/>
              </a:spcAft>
              <a:buSzPts val="1400"/>
              <a:buChar char="○"/>
            </a:pPr>
            <a:r>
              <a:rPr lang="en"/>
              <a:t>As I have yet to fully narrow my topic I could not formulate a methodology for a specific idea, so I came up with something I believe would work regardless of how I decide to narrow </a:t>
            </a:r>
            <a:endParaRPr/>
          </a:p>
        </p:txBody>
      </p:sp>
      <p:pic>
        <p:nvPicPr>
          <p:cNvPr id="75" name="Google Shape;75;p15"/>
          <p:cNvPicPr preferRelativeResize="0"/>
          <p:nvPr/>
        </p:nvPicPr>
        <p:blipFill>
          <a:blip r:embed="rId3">
            <a:alphaModFix/>
          </a:blip>
          <a:stretch>
            <a:fillRect/>
          </a:stretch>
        </p:blipFill>
        <p:spPr>
          <a:xfrm>
            <a:off x="2268438" y="3030675"/>
            <a:ext cx="4607126" cy="1704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I’m stuck</a:t>
            </a:r>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NARROWING MY RESEARCH TOPIC</a:t>
            </a:r>
            <a:endParaRPr/>
          </a:p>
          <a:p>
            <a:pPr indent="-317500" lvl="1" marL="914400" rtl="0" algn="l">
              <a:spcBef>
                <a:spcPts val="1200"/>
              </a:spcBef>
              <a:spcAft>
                <a:spcPts val="0"/>
              </a:spcAft>
              <a:buSzPts val="1400"/>
              <a:buChar char="○"/>
            </a:pPr>
            <a:r>
              <a:rPr lang="en"/>
              <a:t>There are so many possibilities, but trying to escape my broad idea seems to lead me to topics which are slightly too narrow or specialized for the purposes of this paper. For example, I could write on the applications of cellular automata in seismological modeling, or the modeling of biological microstructures, or simply the flow of rivers, but these topics seem too specific</a:t>
            </a:r>
            <a:endParaRPr/>
          </a:p>
          <a:p>
            <a:pPr indent="-317500" lvl="1" marL="914400" rtl="0" algn="l">
              <a:spcBef>
                <a:spcPts val="0"/>
              </a:spcBef>
              <a:spcAft>
                <a:spcPts val="0"/>
              </a:spcAft>
              <a:buSzPts val="1400"/>
              <a:buChar char="○"/>
            </a:pPr>
            <a:r>
              <a:rPr lang="en"/>
              <a:t>Thoughts? Would writing about, say, the applications for cellular automata in studying earthquakes be too narrow, or just broad enough?</a:t>
            </a:r>
            <a:endParaRPr/>
          </a:p>
        </p:txBody>
      </p:sp>
      <p:pic>
        <p:nvPicPr>
          <p:cNvPr id="82" name="Google Shape;82;p16"/>
          <p:cNvPicPr preferRelativeResize="0"/>
          <p:nvPr/>
        </p:nvPicPr>
        <p:blipFill>
          <a:blip r:embed="rId3">
            <a:alphaModFix/>
          </a:blip>
          <a:stretch>
            <a:fillRect/>
          </a:stretch>
        </p:blipFill>
        <p:spPr>
          <a:xfrm>
            <a:off x="5976800" y="2960175"/>
            <a:ext cx="2049750" cy="1933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Methodology</a:t>
            </a:r>
            <a:endParaRPr/>
          </a:p>
        </p:txBody>
      </p:sp>
      <p:sp>
        <p:nvSpPr>
          <p:cNvPr id="88" name="Google Shape;88;p17"/>
          <p:cNvSpPr txBox="1"/>
          <p:nvPr>
            <p:ph idx="1" type="body"/>
          </p:nvPr>
        </p:nvSpPr>
        <p:spPr>
          <a:xfrm>
            <a:off x="311700" y="1152475"/>
            <a:ext cx="8520600" cy="37059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sz="1815"/>
              <a:t>Regardless of how I choose to narrow my topic, I believe there is a general formula for how I can accomplish this research, as my goal would ultimately be to demonstrate how a concept closer to the field of AI can find usage in modeling.</a:t>
            </a:r>
            <a:endParaRPr sz="1815"/>
          </a:p>
          <a:p>
            <a:pPr indent="-327798" lvl="0" marL="457200" rtl="0" algn="l">
              <a:spcBef>
                <a:spcPts val="1200"/>
              </a:spcBef>
              <a:spcAft>
                <a:spcPts val="0"/>
              </a:spcAft>
              <a:buSzPct val="100000"/>
              <a:buChar char="●"/>
            </a:pPr>
            <a:r>
              <a:rPr lang="en" sz="2015"/>
              <a:t>Examine the literature</a:t>
            </a:r>
            <a:endParaRPr sz="2015"/>
          </a:p>
          <a:p>
            <a:pPr indent="-308113" lvl="1" marL="914400" rtl="0" algn="l">
              <a:spcBef>
                <a:spcPts val="0"/>
              </a:spcBef>
              <a:spcAft>
                <a:spcPts val="0"/>
              </a:spcAft>
              <a:buSzPct val="100000"/>
              <a:buChar char="○"/>
            </a:pPr>
            <a:r>
              <a:rPr lang="en" sz="1615"/>
              <a:t>“What is a cellular automaton?”</a:t>
            </a:r>
            <a:endParaRPr sz="1615"/>
          </a:p>
          <a:p>
            <a:pPr indent="-308113" lvl="1" marL="914400" rtl="0" algn="l">
              <a:spcBef>
                <a:spcPts val="0"/>
              </a:spcBef>
              <a:spcAft>
                <a:spcPts val="0"/>
              </a:spcAft>
              <a:buSzPct val="100000"/>
              <a:buChar char="○"/>
            </a:pPr>
            <a:r>
              <a:rPr lang="en" sz="1615"/>
              <a:t>Cellular automata are not new, and as a result there is an abundance of literature into their applications in a variety of fields</a:t>
            </a:r>
            <a:endParaRPr sz="1615"/>
          </a:p>
          <a:p>
            <a:pPr indent="-308113" lvl="1" marL="914400" rtl="0" algn="l">
              <a:spcBef>
                <a:spcPts val="0"/>
              </a:spcBef>
              <a:spcAft>
                <a:spcPts val="0"/>
              </a:spcAft>
              <a:buSzPct val="100000"/>
              <a:buChar char="○"/>
            </a:pPr>
            <a:r>
              <a:rPr lang="en" sz="1615"/>
              <a:t>Explore how researchers in the chosen field already utilize the automata</a:t>
            </a:r>
            <a:endParaRPr sz="1615"/>
          </a:p>
          <a:p>
            <a:pPr indent="-327798" lvl="0" marL="457200" rtl="0" algn="l">
              <a:spcBef>
                <a:spcPts val="0"/>
              </a:spcBef>
              <a:spcAft>
                <a:spcPts val="0"/>
              </a:spcAft>
              <a:buSzPct val="100000"/>
              <a:buChar char="●"/>
            </a:pPr>
            <a:r>
              <a:rPr lang="en" sz="2015"/>
              <a:t>Implement, test, and/or demonstrate such a model</a:t>
            </a:r>
            <a:endParaRPr sz="2015"/>
          </a:p>
          <a:p>
            <a:pPr indent="-308113" lvl="1" marL="914400" rtl="0" algn="l">
              <a:spcBef>
                <a:spcPts val="0"/>
              </a:spcBef>
              <a:spcAft>
                <a:spcPts val="0"/>
              </a:spcAft>
              <a:buSzPct val="100000"/>
              <a:buChar char="○"/>
            </a:pPr>
            <a:r>
              <a:rPr lang="en" sz="1615"/>
              <a:t>I can talk about it in theory forever, but does it actually work in practice?</a:t>
            </a:r>
            <a:endParaRPr sz="1615"/>
          </a:p>
          <a:p>
            <a:pPr indent="-327798" lvl="0" marL="457200" rtl="0" algn="l">
              <a:spcBef>
                <a:spcPts val="0"/>
              </a:spcBef>
              <a:spcAft>
                <a:spcPts val="0"/>
              </a:spcAft>
              <a:buSzPct val="100000"/>
              <a:buChar char="●"/>
            </a:pPr>
            <a:r>
              <a:rPr lang="en" sz="2015"/>
              <a:t>Analyze the results of the literature review &amp; test with their implications</a:t>
            </a:r>
            <a:endParaRPr sz="2015"/>
          </a:p>
          <a:p>
            <a:pPr indent="-308113" lvl="1" marL="914400" rtl="0" algn="l">
              <a:spcBef>
                <a:spcPts val="0"/>
              </a:spcBef>
              <a:spcAft>
                <a:spcPts val="0"/>
              </a:spcAft>
              <a:buSzPct val="100000"/>
              <a:buChar char="○"/>
            </a:pPr>
            <a:r>
              <a:rPr lang="en" sz="1615"/>
              <a:t>If a model works, is it accurate? Is it a broadly accurate model, or does it also address the details? If I create a functioning simulation of an erupting volcano, but the modeling of the pyroclastic flow is inaccurate, how useful is my model? </a:t>
            </a:r>
            <a:endParaRPr sz="1615"/>
          </a:p>
          <a:p>
            <a:pPr indent="-308113" lvl="1" marL="914400" rtl="0" algn="l">
              <a:spcBef>
                <a:spcPts val="0"/>
              </a:spcBef>
              <a:spcAft>
                <a:spcPts val="0"/>
              </a:spcAft>
              <a:buSzPct val="100000"/>
              <a:buChar char="○"/>
            </a:pPr>
            <a:r>
              <a:rPr lang="en" sz="1615"/>
              <a:t>A tool for analysis, or prediction? Both? </a:t>
            </a:r>
            <a:endParaRPr sz="1615"/>
          </a:p>
          <a:p>
            <a:pPr indent="0" lvl="0" marL="0" rtl="0" algn="l">
              <a:spcBef>
                <a:spcPts val="1200"/>
              </a:spcBef>
              <a:spcAft>
                <a:spcPts val="1200"/>
              </a:spcAft>
              <a:buNone/>
            </a:pPr>
            <a:r>
              <a:t/>
            </a:r>
            <a:endParaRPr/>
          </a:p>
        </p:txBody>
      </p:sp>
      <p:pic>
        <p:nvPicPr>
          <p:cNvPr id="89" name="Google Shape;89;p17"/>
          <p:cNvPicPr preferRelativeResize="0"/>
          <p:nvPr/>
        </p:nvPicPr>
        <p:blipFill>
          <a:blip r:embed="rId3">
            <a:alphaModFix/>
          </a:blip>
          <a:stretch>
            <a:fillRect/>
          </a:stretch>
        </p:blipFill>
        <p:spPr>
          <a:xfrm>
            <a:off x="4965225" y="0"/>
            <a:ext cx="3324725" cy="1152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That’s all, folks</a:t>
            </a:r>
            <a:endParaRPr/>
          </a:p>
        </p:txBody>
      </p:sp>
      <p:sp>
        <p:nvSpPr>
          <p:cNvPr id="95" name="Google Shape;9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6" name="Google Shape;96;p18"/>
          <p:cNvPicPr preferRelativeResize="0"/>
          <p:nvPr/>
        </p:nvPicPr>
        <p:blipFill>
          <a:blip r:embed="rId3">
            <a:alphaModFix/>
          </a:blip>
          <a:stretch>
            <a:fillRect/>
          </a:stretch>
        </p:blipFill>
        <p:spPr>
          <a:xfrm>
            <a:off x="1472888" y="1293959"/>
            <a:ext cx="6198225" cy="3133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